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1" r:id="rId3"/>
    <p:sldId id="282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5" r:id="rId12"/>
    <p:sldId id="319" r:id="rId13"/>
    <p:sldId id="258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E7"/>
    <a:srgbClr val="04528A"/>
    <a:srgbClr val="ECEDEF"/>
    <a:srgbClr val="FFFFFF"/>
    <a:srgbClr val="FFC000"/>
    <a:srgbClr val="4780B7"/>
    <a:srgbClr val="055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44" y="-24"/>
      </p:cViewPr>
      <p:guideLst>
        <p:guide orient="horz" pos="2160"/>
        <p:guide pos="415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06A8-0288-432D-8C33-5CD0033C3E7A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C576-F50C-4F52-8E0B-BA7878316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3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4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7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2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6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0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0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9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7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985" y="4848737"/>
            <a:ext cx="539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Калашникова Ксения Анатольевна</a:t>
            </a:r>
            <a:r>
              <a:rPr lang="ru-RU" sz="1600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srgbClr val="04528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Управления </a:t>
            </a:r>
            <a:r>
              <a:rPr lang="ru-RU" sz="1600" dirty="0" err="1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600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 по Сибирскому федеральному округу</a:t>
            </a:r>
            <a:endParaRPr lang="ru-RU" sz="1600" dirty="0">
              <a:solidFill>
                <a:srgbClr val="0452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985" y="6138786"/>
            <a:ext cx="302903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Новосибирск, </a:t>
            </a:r>
            <a:r>
              <a:rPr lang="ru-RU" sz="1600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октябрь, 2020</a:t>
            </a:r>
            <a:endParaRPr lang="ru-RU" sz="1600" dirty="0">
              <a:solidFill>
                <a:srgbClr val="0452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53" y="2173694"/>
            <a:ext cx="9952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87E7"/>
                </a:solidFill>
                <a:latin typeface="Times New Roman" pitchFamily="18" charset="0"/>
                <a:cs typeface="Times New Roman" pitchFamily="18" charset="0"/>
              </a:rPr>
              <a:t>Об организации мониторинга информационного пространства на предмет выявления точек напряженности на примере территории Новосибирской области</a:t>
            </a:r>
            <a:endParaRPr lang="ru-RU" sz="3200" dirty="0">
              <a:solidFill>
                <a:srgbClr val="0787E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2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9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002" y="52043"/>
            <a:ext cx="1097388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VII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VIII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этапы-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Организовано 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обмену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результатов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мониторинга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7630" y="6308348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3" y="1629062"/>
            <a:ext cx="8758296" cy="99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2" y="3125035"/>
            <a:ext cx="6553715" cy="993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3" y="4621008"/>
            <a:ext cx="6553715" cy="99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3581" y="1660043"/>
            <a:ext cx="73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Выработаны предложения по перечню органов государственной власти и правоохранительных органов для взаимодействия по обмену результатами мониторинга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3684" y="3400248"/>
            <a:ext cx="558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списки согласованы с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Центральным аппаратом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9552" y="4761580"/>
            <a:ext cx="646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Организовано  взаимодействие по обмену результатов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органами в соответствии с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утвержденным перечнем 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60" y="3316402"/>
            <a:ext cx="3265777" cy="2177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3123705"/>
            <a:ext cx="583274" cy="553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" y="4615892"/>
            <a:ext cx="583274" cy="5530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1629062"/>
            <a:ext cx="583274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0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10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7630" y="6308348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002" y="52043"/>
            <a:ext cx="1097388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VII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VIII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этапы-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Организовано 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обмену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результатов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мониторинга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52" y="1613614"/>
            <a:ext cx="8758296" cy="9937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2" y="3125035"/>
            <a:ext cx="6553715" cy="9937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30" y="4615892"/>
            <a:ext cx="6553715" cy="9937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33684" y="1883059"/>
            <a:ext cx="73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РЧЦ осуществляется посредством АС КОВ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33684" y="3400248"/>
            <a:ext cx="558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государственными структурами  осуществляется по электронной почте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79552" y="4761580"/>
            <a:ext cx="646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перспективе 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государственными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структурами через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 КОВ</a:t>
            </a:r>
            <a:endParaRPr lang="ru-RU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60" y="3316402"/>
            <a:ext cx="3265777" cy="21771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3123705"/>
            <a:ext cx="583274" cy="5530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" y="4615892"/>
            <a:ext cx="583274" cy="5530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1629062"/>
            <a:ext cx="583274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6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11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02" y="129470"/>
            <a:ext cx="929539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IX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 - распространение опыта в ТУ Роскомнадзора 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7630" y="6308348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3" y="1629062"/>
            <a:ext cx="8758296" cy="1135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3" y="3125035"/>
            <a:ext cx="6382790" cy="1195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3" y="4621008"/>
            <a:ext cx="6382790" cy="99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0419" y="1629062"/>
            <a:ext cx="8051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 план работы по распространению опыта окружного управления по мониторингу средств массовых коммуникаций на предмет выявления информационных источников, создающих угрозу дестабилизации российского общества в территориальных управлениях Сибирского федерального округа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40419" y="3163877"/>
            <a:ext cx="5941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Проведено совещание с ТУ округа и Управлениями филиала ФГУП «ГРЧЦ» в Сибирском федеральном округе в режиме ВКС. Определены цели, задачи, принцип мониторинга интернет ресурсов, сроки и формы промежуточных отчетов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66088" y="4593742"/>
            <a:ext cx="6290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1 раздела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перечня поручений (протокол от 11.09.2020 № 59-пр) Управление назначено ответственным за сопровождение запуска мониторинга информационного пространства на предмет выявления точек напряженности во всех субъектах РФ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3123705"/>
            <a:ext cx="583274" cy="553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" y="4615892"/>
            <a:ext cx="583274" cy="5530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1629062"/>
            <a:ext cx="583274" cy="553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32" y="2878795"/>
            <a:ext cx="4040159" cy="28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17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978" y="3642558"/>
            <a:ext cx="692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787E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787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D944C95-A24F-428E-B13B-898D9EDF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0985" y="6138786"/>
            <a:ext cx="25891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452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36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1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040" y="554904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57993" y="2642272"/>
            <a:ext cx="6133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2400" dirty="0" smtClean="0">
                <a:solidFill>
                  <a:srgbClr val="04528A"/>
                </a:solidFill>
                <a:latin typeface="Times New Roman" pitchFamily="18" charset="0"/>
                <a:cs typeface="Times New Roman" pitchFamily="18" charset="0"/>
              </a:rPr>
              <a:t>Выявить точки напряженности в региональном сегменте информационного пространства, дестабилизирующие российское общество</a:t>
            </a:r>
            <a:endParaRPr lang="ru-RU" sz="2000" dirty="0">
              <a:solidFill>
                <a:srgbClr val="0452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383" y="360644"/>
            <a:ext cx="1030690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7630" y="5549044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91" y="1372926"/>
            <a:ext cx="4662387" cy="37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6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002" y="328275"/>
            <a:ext cx="1030690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реализации поручения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8516" y="1548854"/>
            <a:ext cx="7891396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Определен перечень СМК, подлежащих мониторингу;</a:t>
            </a:r>
          </a:p>
          <a:p>
            <a:pPr marL="400050" lvl="0" indent="-4000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перечень дестабилизирующих тем;</a:t>
            </a:r>
          </a:p>
          <a:p>
            <a:pPr marL="400050" marR="0" indent="-40005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Определен период проведения мониторинга, назначены ответственные лица за проведение мониторинга;</a:t>
            </a:r>
          </a:p>
          <a:p>
            <a:pPr marL="400050" indent="-4000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Выработан алгоритм проведения мониторинга;</a:t>
            </a:r>
          </a:p>
          <a:p>
            <a:pPr marL="400050" marR="0" indent="-400050" algn="just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romanUcPeriod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отчетные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формы для фиксации результатов мониторинга;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 список источников в радиочастотную службу для постановки на мониторинг, совместно разработаны отчетные формы по итогам мониторинга;</a:t>
            </a:r>
          </a:p>
          <a:p>
            <a:pPr marL="400050" indent="-40005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Выработаны предложения по перечню органов государственной власти и правоохранительных органов для взаимодействия по обмену результатами мониторинга.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списки согласованы с ЦА;</a:t>
            </a:r>
          </a:p>
          <a:p>
            <a:pPr marL="400050" indent="-40005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Организовано  взаимодействие по обмену результатов мониторинга с органами в соответствии с утвержденным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перечнем;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 fontAlgn="base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аспространение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опыта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территориальных управлениях Сибирского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marR="0" indent="-4000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0" y="3482235"/>
            <a:ext cx="3017255" cy="216607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7052" y="6356350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09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альтернативный процесс 24"/>
          <p:cNvSpPr/>
          <p:nvPr/>
        </p:nvSpPr>
        <p:spPr>
          <a:xfrm>
            <a:off x="814192" y="3772420"/>
            <a:ext cx="8563546" cy="97987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764088" y="5172423"/>
            <a:ext cx="8612438" cy="97987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6419" y="1867990"/>
            <a:ext cx="3318398" cy="97987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0698" y="1975429"/>
            <a:ext cx="3338560" cy="996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СМК, подлежащих мониторингу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192" y="0"/>
            <a:ext cx="84034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28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sz="28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этап- создание перечня </a:t>
            </a:r>
            <a:r>
              <a:rPr lang="ru-RU" sz="28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СМК,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подлежащих   	</a:t>
            </a:r>
            <a:r>
              <a:rPr lang="ru-RU" sz="28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мониторингу</a:t>
            </a:r>
            <a:endParaRPr lang="ru-RU" sz="28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996" y="3026880"/>
            <a:ext cx="1127106" cy="34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7630" y="3231729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 12"/>
          <p:cNvSpPr/>
          <p:nvPr/>
        </p:nvSpPr>
        <p:spPr>
          <a:xfrm>
            <a:off x="3731797" y="2035894"/>
            <a:ext cx="513567" cy="437849"/>
          </a:xfrm>
          <a:prstGeom prst="mathEqual">
            <a:avLst>
              <a:gd name="adj1" fmla="val 19768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7641190" y="1966587"/>
            <a:ext cx="513566" cy="5159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8393" y="3900918"/>
            <a:ext cx="878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Проведена рабочая встреча с представителями филиала ФГУП «ГРЧЦ» в Сибирском федеральном округе,</a:t>
            </a:r>
            <a:r>
              <a:rPr lang="en-US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итогам которой в перечень добавлены новые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нтернет ресурсы.</a:t>
            </a:r>
            <a:endParaRPr lang="ru-RU" sz="1600" b="1" dirty="0">
              <a:solidFill>
                <a:srgbClr val="44546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926" y="5235133"/>
            <a:ext cx="801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Доработан первичный перечень СМК, подлежащий мониторингу,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включены</a:t>
            </a:r>
          </a:p>
          <a:p>
            <a:pPr algn="just"/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источников с учетом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распространения материалов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источником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разных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площадках.</a:t>
            </a:r>
            <a:endParaRPr lang="ru-RU" sz="1600" b="1" dirty="0">
              <a:solidFill>
                <a:srgbClr val="44546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428535" y="1863079"/>
            <a:ext cx="3124660" cy="87604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Общее количество СМК, распространяющихся на подведомственной территории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8336913" y="1841872"/>
            <a:ext cx="2422945" cy="87604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и </a:t>
            </a:r>
            <a:r>
              <a:rPr lang="ru-RU" sz="1600" b="1" dirty="0" err="1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прогосударственные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СМИ,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СМК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85" y="3591982"/>
            <a:ext cx="2532853" cy="2764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4" y="1304699"/>
            <a:ext cx="583274" cy="5530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9" y="3624375"/>
            <a:ext cx="583274" cy="5530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9" y="5178950"/>
            <a:ext cx="583274" cy="55308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06996" y="6544240"/>
            <a:ext cx="10577182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76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10" y="2453636"/>
            <a:ext cx="1030690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этап - Определен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перечень дестабилизирующих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996" y="3026880"/>
            <a:ext cx="1127106" cy="34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7823" y="2523155"/>
            <a:ext cx="3484876" cy="4400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75416" y="6137753"/>
            <a:ext cx="9953731" cy="82913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99" y="3283443"/>
            <a:ext cx="2157696" cy="23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8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5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002" y="52043"/>
            <a:ext cx="1097388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этап - Определен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период проведения мониторинга,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назначены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ответственные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лица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996" y="3026880"/>
            <a:ext cx="1127106" cy="34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6386" y="3191897"/>
            <a:ext cx="6833374" cy="1834377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Мониторинг проводился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силами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отдела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МК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одератор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курирующий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заместитель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5781" y="6197092"/>
            <a:ext cx="1086694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0549" y="1936269"/>
            <a:ext cx="7965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проведения мониторинга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Январь-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Июнь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2020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года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98" y="2743226"/>
            <a:ext cx="3032342" cy="30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7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6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210" y="289402"/>
            <a:ext cx="109738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IV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этап - выработан алгоритм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проведения мониторинга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996" y="3026880"/>
            <a:ext cx="1127106" cy="34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107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7630" y="6308348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760223" y="2675555"/>
            <a:ext cx="3484876" cy="4400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98" y="2880524"/>
            <a:ext cx="3120259" cy="2879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223" y="2836063"/>
            <a:ext cx="77574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однократного упоминания искомой тематики, источник относился к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категории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дестабилизирующих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223" y="1841974"/>
            <a:ext cx="866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проводился инспекторами отдела МК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ручном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режиме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038" y="4231130"/>
            <a:ext cx="72968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Вызывало</a:t>
            </a:r>
            <a:r>
              <a:rPr lang="ru-RU" dirty="0" smtClean="0"/>
              <a:t>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затруднения</a:t>
            </a:r>
            <a:r>
              <a:rPr lang="ru-RU" dirty="0" smtClean="0"/>
              <a:t>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большой объем данных, поступающих непрерывно в режиме реального времени;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оперативная интерпретация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" y="1878344"/>
            <a:ext cx="583274" cy="5530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9" y="2859952"/>
            <a:ext cx="583274" cy="5530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9" y="4328615"/>
            <a:ext cx="583274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9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7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910" y="24241"/>
            <a:ext cx="1032120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отчетная форма по итогам выявления источников, создающих угрозу российскому обществу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996" y="3026880"/>
            <a:ext cx="1127106" cy="34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7823" y="2523155"/>
            <a:ext cx="3484876" cy="4400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49783"/>
              </p:ext>
            </p:extLst>
          </p:nvPr>
        </p:nvGraphicFramePr>
        <p:xfrm>
          <a:off x="375416" y="1054151"/>
          <a:ext cx="9444989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6" imgW="9236046" imgH="7162305" progId="Word.Document.12">
                  <p:embed/>
                </p:oleObj>
              </mc:Choice>
              <mc:Fallback>
                <p:oleObj name="Документ" r:id="rId6" imgW="9236046" imgH="7162305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6" y="1054151"/>
                        <a:ext cx="9444989" cy="541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20773" y="4808855"/>
            <a:ext cx="3379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Таблица результатов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по поиску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источников составила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21</a:t>
            </a:r>
            <a:r>
              <a:rPr lang="ru-RU" dirty="0" smtClean="0"/>
              <a:t>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страницу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80" y="4808855"/>
            <a:ext cx="583274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639" y="6356350"/>
            <a:ext cx="2743200" cy="365125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8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654" y="40600"/>
            <a:ext cx="1097388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 – взаимодействие с РЧЦ по организации мониторинга дестабилизирующих источников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996" y="3026880"/>
            <a:ext cx="1127106" cy="34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8897" y="3024959"/>
            <a:ext cx="1846187" cy="333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7823" y="2523155"/>
            <a:ext cx="3484876" cy="4400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7630" y="6308348"/>
            <a:ext cx="11723209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953" y="1629062"/>
            <a:ext cx="7693584" cy="9937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4921" y="1833542"/>
            <a:ext cx="8052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Сформированные списки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дестабилизирующих источников направлены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радиочастотную службу для постановки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постоянный мониторинг</a:t>
            </a:r>
            <a:endParaRPr lang="ru-RU" sz="1600" b="1" dirty="0">
              <a:solidFill>
                <a:srgbClr val="44546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163" y="2867330"/>
            <a:ext cx="7696000" cy="9937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0994" y="3051102"/>
            <a:ext cx="7304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овместно с филиалом ФГУП «ГРЧЦ» в Сибирском федеральном округе разработаны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отчетные формы по итогам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на постоянной основе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4538" y="4413022"/>
            <a:ext cx="2094358" cy="11845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7945" y="4508410"/>
            <a:ext cx="1536948" cy="993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8224" y="4523609"/>
            <a:ext cx="1536325" cy="993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7738" y="4558811"/>
            <a:ext cx="193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формы результатов мониторинга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7087" y="4820611"/>
            <a:ext cx="138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6310" y="4835810"/>
            <a:ext cx="149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3032391" y="4705310"/>
            <a:ext cx="74098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5191279" y="4771307"/>
            <a:ext cx="74098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01" y="2631368"/>
            <a:ext cx="2375538" cy="17816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0" y="2905710"/>
            <a:ext cx="583274" cy="5530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5" y="1629062"/>
            <a:ext cx="583274" cy="55308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3" y="4363446"/>
            <a:ext cx="583274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4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591</Words>
  <Application>Microsoft Office PowerPoint</Application>
  <PresentationFormat>Произвольный</PresentationFormat>
  <Paragraphs>89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1</cp:lastModifiedBy>
  <cp:revision>265</cp:revision>
  <cp:lastPrinted>2020-09-10T10:50:11Z</cp:lastPrinted>
  <dcterms:created xsi:type="dcterms:W3CDTF">2017-03-30T09:39:38Z</dcterms:created>
  <dcterms:modified xsi:type="dcterms:W3CDTF">2020-10-23T04:45:12Z</dcterms:modified>
</cp:coreProperties>
</file>